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Roboto"/>
      <p:regular r:id="rId20"/>
      <p:bold r:id="rId21"/>
      <p:italic r:id="rId22"/>
      <p:boldItalic r:id="rId23"/>
    </p:embeddedFont>
    <p:embeddedFont>
      <p:font typeface="Century Schoolbook"/>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regular.fntdata"/><Relationship Id="rId22" Type="http://schemas.openxmlformats.org/officeDocument/2006/relationships/font" Target="fonts/Roboto-italic.fntdata"/><Relationship Id="rId21" Type="http://schemas.openxmlformats.org/officeDocument/2006/relationships/font" Target="fonts/Roboto-bold.fntdata"/><Relationship Id="rId24" Type="http://schemas.openxmlformats.org/officeDocument/2006/relationships/font" Target="fonts/CenturySchoolbook-regular.fntdata"/><Relationship Id="rId23" Type="http://schemas.openxmlformats.org/officeDocument/2006/relationships/font" Target="fonts/Robo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CenturySchoolbook-italic.fntdata"/><Relationship Id="rId25" Type="http://schemas.openxmlformats.org/officeDocument/2006/relationships/font" Target="fonts/CenturySchoolbook-bold.fntdata"/><Relationship Id="rId27" Type="http://schemas.openxmlformats.org/officeDocument/2006/relationships/font" Target="fonts/CenturySchoolbook-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a17b5ee1a7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a17b5ee1a7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a1b7367fb8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a1b7367fb8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53223d894d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53223d894d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a1b7367fb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a1b7367fb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a17b5ee1a7_0_4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a17b5ee1a7_0_4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53223d894d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3223d894d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53223d894d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53223d894d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i="1" lang="en" sz="1500">
                <a:solidFill>
                  <a:schemeClr val="dk1"/>
                </a:solidFill>
                <a:latin typeface="Century Schoolbook"/>
                <a:ea typeface="Century Schoolbook"/>
                <a:cs typeface="Century Schoolbook"/>
                <a:sym typeface="Century Schoolbook"/>
              </a:rPr>
              <a:t>MoGo’s goal is to create systemic change that will better our social, economic, political, racial, and educational systems, making our society a more just and equitable one.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a17b5ee1a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a17b5ee1a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a17b5ee1a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a17b5ee1a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a17b5ee1a7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a17b5ee1a7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a17b5ee1a7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a17b5ee1a7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a17b5ee1a7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a17b5ee1a7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a17b5ee1a7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a17b5ee1a7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oGo Templat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8310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8310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8310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8310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310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310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8310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310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310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8310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83108" y="47036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9F9F2"/>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Font typeface="Georgia"/>
              <a:buNone/>
              <a:defRPr sz="2800">
                <a:solidFill>
                  <a:schemeClr val="dk1"/>
                </a:solidFill>
                <a:latin typeface="Georgia"/>
                <a:ea typeface="Georgia"/>
                <a:cs typeface="Georgia"/>
                <a:sym typeface="Georgia"/>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Georgia"/>
              <a:buChar char="●"/>
              <a:defRPr sz="1800">
                <a:solidFill>
                  <a:schemeClr val="dk2"/>
                </a:solidFill>
                <a:latin typeface="Georgia"/>
                <a:ea typeface="Georgia"/>
                <a:cs typeface="Georgia"/>
                <a:sym typeface="Georgia"/>
              </a:defRPr>
            </a:lvl1pPr>
            <a:lvl2pPr indent="-317500" lvl="1" marL="914400">
              <a:lnSpc>
                <a:spcPct val="115000"/>
              </a:lnSpc>
              <a:spcBef>
                <a:spcPts val="1600"/>
              </a:spcBef>
              <a:spcAft>
                <a:spcPts val="0"/>
              </a:spcAft>
              <a:buClr>
                <a:schemeClr val="dk2"/>
              </a:buClr>
              <a:buSzPts val="1400"/>
              <a:buFont typeface="Georgia"/>
              <a:buChar char="○"/>
              <a:defRPr>
                <a:solidFill>
                  <a:schemeClr val="dk2"/>
                </a:solidFill>
                <a:latin typeface="Georgia"/>
                <a:ea typeface="Georgia"/>
                <a:cs typeface="Georgia"/>
                <a:sym typeface="Georgia"/>
              </a:defRPr>
            </a:lvl2pPr>
            <a:lvl3pPr indent="-317500" lvl="2" marL="1371600">
              <a:lnSpc>
                <a:spcPct val="115000"/>
              </a:lnSpc>
              <a:spcBef>
                <a:spcPts val="1600"/>
              </a:spcBef>
              <a:spcAft>
                <a:spcPts val="0"/>
              </a:spcAft>
              <a:buClr>
                <a:schemeClr val="dk2"/>
              </a:buClr>
              <a:buSzPts val="1400"/>
              <a:buFont typeface="Georgia"/>
              <a:buChar char="■"/>
              <a:defRPr>
                <a:solidFill>
                  <a:schemeClr val="dk2"/>
                </a:solidFill>
                <a:latin typeface="Georgia"/>
                <a:ea typeface="Georgia"/>
                <a:cs typeface="Georgia"/>
                <a:sym typeface="Georgia"/>
              </a:defRPr>
            </a:lvl3pPr>
            <a:lvl4pPr indent="-317500" lvl="3" marL="1828800">
              <a:lnSpc>
                <a:spcPct val="115000"/>
              </a:lnSpc>
              <a:spcBef>
                <a:spcPts val="1600"/>
              </a:spcBef>
              <a:spcAft>
                <a:spcPts val="0"/>
              </a:spcAft>
              <a:buClr>
                <a:schemeClr val="dk2"/>
              </a:buClr>
              <a:buSzPts val="1400"/>
              <a:buFont typeface="Georgia"/>
              <a:buChar char="●"/>
              <a:defRPr>
                <a:solidFill>
                  <a:schemeClr val="dk2"/>
                </a:solidFill>
                <a:latin typeface="Georgia"/>
                <a:ea typeface="Georgia"/>
                <a:cs typeface="Georgia"/>
                <a:sym typeface="Georgia"/>
              </a:defRPr>
            </a:lvl4pPr>
            <a:lvl5pPr indent="-317500" lvl="4" marL="2286000">
              <a:lnSpc>
                <a:spcPct val="115000"/>
              </a:lnSpc>
              <a:spcBef>
                <a:spcPts val="1600"/>
              </a:spcBef>
              <a:spcAft>
                <a:spcPts val="0"/>
              </a:spcAft>
              <a:buClr>
                <a:schemeClr val="dk2"/>
              </a:buClr>
              <a:buSzPts val="1400"/>
              <a:buFont typeface="Georgia"/>
              <a:buChar char="○"/>
              <a:defRPr>
                <a:solidFill>
                  <a:schemeClr val="dk2"/>
                </a:solidFill>
                <a:latin typeface="Georgia"/>
                <a:ea typeface="Georgia"/>
                <a:cs typeface="Georgia"/>
                <a:sym typeface="Georgia"/>
              </a:defRPr>
            </a:lvl5pPr>
            <a:lvl6pPr indent="-317500" lvl="5" marL="2743200">
              <a:lnSpc>
                <a:spcPct val="115000"/>
              </a:lnSpc>
              <a:spcBef>
                <a:spcPts val="1600"/>
              </a:spcBef>
              <a:spcAft>
                <a:spcPts val="0"/>
              </a:spcAft>
              <a:buClr>
                <a:schemeClr val="dk2"/>
              </a:buClr>
              <a:buSzPts val="1400"/>
              <a:buFont typeface="Georgia"/>
              <a:buChar char="■"/>
              <a:defRPr>
                <a:solidFill>
                  <a:schemeClr val="dk2"/>
                </a:solidFill>
                <a:latin typeface="Georgia"/>
                <a:ea typeface="Georgia"/>
                <a:cs typeface="Georgia"/>
                <a:sym typeface="Georgia"/>
              </a:defRPr>
            </a:lvl6pPr>
            <a:lvl7pPr indent="-317500" lvl="6" marL="3200400">
              <a:lnSpc>
                <a:spcPct val="115000"/>
              </a:lnSpc>
              <a:spcBef>
                <a:spcPts val="1600"/>
              </a:spcBef>
              <a:spcAft>
                <a:spcPts val="0"/>
              </a:spcAft>
              <a:buClr>
                <a:schemeClr val="dk2"/>
              </a:buClr>
              <a:buSzPts val="1400"/>
              <a:buFont typeface="Georgia"/>
              <a:buChar char="●"/>
              <a:defRPr>
                <a:solidFill>
                  <a:schemeClr val="dk2"/>
                </a:solidFill>
                <a:latin typeface="Georgia"/>
                <a:ea typeface="Georgia"/>
                <a:cs typeface="Georgia"/>
                <a:sym typeface="Georgia"/>
              </a:defRPr>
            </a:lvl7pPr>
            <a:lvl8pPr indent="-317500" lvl="7" marL="3657600">
              <a:lnSpc>
                <a:spcPct val="115000"/>
              </a:lnSpc>
              <a:spcBef>
                <a:spcPts val="1600"/>
              </a:spcBef>
              <a:spcAft>
                <a:spcPts val="0"/>
              </a:spcAft>
              <a:buClr>
                <a:schemeClr val="dk2"/>
              </a:buClr>
              <a:buSzPts val="1400"/>
              <a:buFont typeface="Georgia"/>
              <a:buChar char="○"/>
              <a:defRPr>
                <a:solidFill>
                  <a:schemeClr val="dk2"/>
                </a:solidFill>
                <a:latin typeface="Georgia"/>
                <a:ea typeface="Georgia"/>
                <a:cs typeface="Georgia"/>
                <a:sym typeface="Georgia"/>
              </a:defRPr>
            </a:lvl8pPr>
            <a:lvl9pPr indent="-317500" lvl="8" marL="4114800">
              <a:lnSpc>
                <a:spcPct val="115000"/>
              </a:lnSpc>
              <a:spcBef>
                <a:spcPts val="1600"/>
              </a:spcBef>
              <a:spcAft>
                <a:spcPts val="1600"/>
              </a:spcAft>
              <a:buClr>
                <a:schemeClr val="dk2"/>
              </a:buClr>
              <a:buSzPts val="1400"/>
              <a:buFont typeface="Georgia"/>
              <a:buChar char="■"/>
              <a:defRPr>
                <a:solidFill>
                  <a:schemeClr val="dk2"/>
                </a:solidFill>
                <a:latin typeface="Georgia"/>
                <a:ea typeface="Georgia"/>
                <a:cs typeface="Georgia"/>
                <a:sym typeface="Georgia"/>
              </a:defRPr>
            </a:lvl9pPr>
          </a:lstStyle>
          <a:p/>
        </p:txBody>
      </p:sp>
      <p:sp>
        <p:nvSpPr>
          <p:cNvPr id="8" name="Google Shape;8;p1"/>
          <p:cNvSpPr txBox="1"/>
          <p:nvPr>
            <p:ph idx="12" type="sldNum"/>
          </p:nvPr>
        </p:nvSpPr>
        <p:spPr>
          <a:xfrm>
            <a:off x="83108" y="47036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8037850" y="4154015"/>
            <a:ext cx="963700" cy="776586"/>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drive.google.com/file/d/1uFka-Zz7BtrRM8Aw5BS3_ZXR91HBhu79/view?usp=sharing" TargetMode="External"/><Relationship Id="rId4" Type="http://schemas.openxmlformats.org/officeDocument/2006/relationships/hyperlink" Target="https://docs.google.com/document/d/1VPTw6OEi2uJaiozfllCP0AX1mnX0UoQZpZvw4ezDLMw/edit?usp=shari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3800"/>
              <a:t>COMMUNITY ADVOCATES FOR </a:t>
            </a:r>
            <a:endParaRPr b="1" sz="3800"/>
          </a:p>
          <a:p>
            <a:pPr indent="0" lvl="0" marL="0" rtl="0" algn="ctr">
              <a:spcBef>
                <a:spcPts val="0"/>
              </a:spcBef>
              <a:spcAft>
                <a:spcPts val="0"/>
              </a:spcAft>
              <a:buNone/>
            </a:pPr>
            <a:r>
              <a:rPr b="1" lang="en" sz="3600"/>
              <a:t>JUST AND </a:t>
            </a:r>
            <a:r>
              <a:rPr b="1" lang="en" sz="3600">
                <a:solidFill>
                  <a:srgbClr val="B60000"/>
                </a:solidFill>
              </a:rPr>
              <a:t>MO</a:t>
            </a:r>
            <a:r>
              <a:rPr b="1" lang="en" sz="3600"/>
              <a:t>RAL </a:t>
            </a:r>
            <a:r>
              <a:rPr b="1" lang="en" sz="3600">
                <a:solidFill>
                  <a:srgbClr val="B60000"/>
                </a:solidFill>
              </a:rPr>
              <a:t>GO</a:t>
            </a:r>
            <a:r>
              <a:rPr b="1" lang="en" sz="3600"/>
              <a:t>VERNANCE</a:t>
            </a:r>
            <a:endParaRPr b="1" sz="3600"/>
          </a:p>
        </p:txBody>
      </p:sp>
      <p:sp>
        <p:nvSpPr>
          <p:cNvPr id="56" name="Google Shape;56;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lang="en" sz="1700">
                <a:solidFill>
                  <a:schemeClr val="dk1"/>
                </a:solidFill>
              </a:rPr>
              <a:t>L&amp;D: Declarations</a:t>
            </a:r>
            <a:endParaRPr sz="1700">
              <a:solidFill>
                <a:schemeClr val="dk1"/>
              </a:solidFill>
            </a:endParaRPr>
          </a:p>
          <a:p>
            <a:pPr indent="0" lvl="0" marL="0" rtl="0" algn="l">
              <a:spcBef>
                <a:spcPts val="0"/>
              </a:spcBef>
              <a:spcAft>
                <a:spcPts val="0"/>
              </a:spcAft>
              <a:buNone/>
            </a:pPr>
            <a:r>
              <a:t/>
            </a:r>
            <a:endParaRPr sz="19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Typical Order of Feedback</a:t>
            </a:r>
            <a:endParaRPr/>
          </a:p>
        </p:txBody>
      </p:sp>
      <p:sp>
        <p:nvSpPr>
          <p:cNvPr id="109" name="Google Shape;109;p22"/>
          <p:cNvSpPr/>
          <p:nvPr/>
        </p:nvSpPr>
        <p:spPr>
          <a:xfrm>
            <a:off x="2761963" y="1742938"/>
            <a:ext cx="594300" cy="36900"/>
          </a:xfrm>
          <a:prstGeom prst="roundRect">
            <a:avLst>
              <a:gd fmla="val 50000" name="adj"/>
            </a:avLst>
          </a:prstGeom>
          <a:solidFill>
            <a:srgbClr val="A72A1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0" name="Google Shape;110;p22"/>
          <p:cNvGrpSpPr/>
          <p:nvPr/>
        </p:nvGrpSpPr>
        <p:grpSpPr>
          <a:xfrm>
            <a:off x="452191" y="1337159"/>
            <a:ext cx="8085915" cy="2690383"/>
            <a:chOff x="571536" y="1957150"/>
            <a:chExt cx="5918978" cy="1897977"/>
          </a:xfrm>
        </p:grpSpPr>
        <p:grpSp>
          <p:nvGrpSpPr>
            <p:cNvPr id="111" name="Google Shape;111;p22"/>
            <p:cNvGrpSpPr/>
            <p:nvPr/>
          </p:nvGrpSpPr>
          <p:grpSpPr>
            <a:xfrm>
              <a:off x="571536" y="1957150"/>
              <a:ext cx="1755000" cy="1897977"/>
              <a:chOff x="571536" y="1957150"/>
              <a:chExt cx="1755000" cy="1897977"/>
            </a:xfrm>
          </p:grpSpPr>
          <p:sp>
            <p:nvSpPr>
              <p:cNvPr id="112" name="Google Shape;112;p22"/>
              <p:cNvSpPr/>
              <p:nvPr/>
            </p:nvSpPr>
            <p:spPr>
              <a:xfrm>
                <a:off x="1151886" y="1957150"/>
                <a:ext cx="594300" cy="594300"/>
              </a:xfrm>
              <a:prstGeom prst="ellipse">
                <a:avLst/>
              </a:prstGeom>
              <a:noFill/>
              <a:ln cap="flat" cmpd="sng" w="38100">
                <a:solidFill>
                  <a:srgbClr val="A72A1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2100"/>
              </a:p>
            </p:txBody>
          </p:sp>
          <p:sp>
            <p:nvSpPr>
              <p:cNvPr id="113" name="Google Shape;113;p22"/>
              <p:cNvSpPr txBox="1"/>
              <p:nvPr/>
            </p:nvSpPr>
            <p:spPr>
              <a:xfrm>
                <a:off x="1230636" y="2118324"/>
                <a:ext cx="436800" cy="321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500">
                    <a:solidFill>
                      <a:srgbClr val="A72A1E"/>
                    </a:solidFill>
                    <a:latin typeface="Roboto"/>
                    <a:ea typeface="Roboto"/>
                    <a:cs typeface="Roboto"/>
                    <a:sym typeface="Roboto"/>
                  </a:rPr>
                  <a:t>1st</a:t>
                </a:r>
                <a:endParaRPr b="1" sz="1500">
                  <a:solidFill>
                    <a:srgbClr val="A72A1E"/>
                  </a:solidFill>
                  <a:latin typeface="Roboto"/>
                  <a:ea typeface="Roboto"/>
                  <a:cs typeface="Roboto"/>
                  <a:sym typeface="Roboto"/>
                </a:endParaRPr>
              </a:p>
            </p:txBody>
          </p:sp>
          <p:sp>
            <p:nvSpPr>
              <p:cNvPr id="114" name="Google Shape;114;p22"/>
              <p:cNvSpPr txBox="1"/>
              <p:nvPr/>
            </p:nvSpPr>
            <p:spPr>
              <a:xfrm>
                <a:off x="594488" y="2660925"/>
                <a:ext cx="1709100" cy="446400"/>
              </a:xfrm>
              <a:prstGeom prst="rect">
                <a:avLst/>
              </a:prstGeom>
              <a:noFill/>
              <a:ln>
                <a:noFill/>
              </a:ln>
            </p:spPr>
            <p:txBody>
              <a:bodyPr anchorCtr="0" anchor="b" bIns="91425" lIns="91425" spcFirstLastPara="1" rIns="91425" wrap="square" tIns="91425">
                <a:noAutofit/>
              </a:bodyPr>
              <a:lstStyle/>
              <a:p>
                <a:pPr indent="0" lvl="0" marL="0" rtl="0" algn="ctr">
                  <a:lnSpc>
                    <a:spcPct val="115000"/>
                  </a:lnSpc>
                  <a:spcBef>
                    <a:spcPts val="0"/>
                  </a:spcBef>
                  <a:spcAft>
                    <a:spcPts val="0"/>
                  </a:spcAft>
                  <a:buNone/>
                </a:pPr>
                <a:r>
                  <a:rPr b="1" lang="en" sz="1700">
                    <a:solidFill>
                      <a:srgbClr val="A72A1E"/>
                    </a:solidFill>
                    <a:latin typeface="Roboto"/>
                    <a:ea typeface="Roboto"/>
                    <a:cs typeface="Roboto"/>
                    <a:sym typeface="Roboto"/>
                  </a:rPr>
                  <a:t>The Ws</a:t>
                </a:r>
                <a:endParaRPr b="1" sz="1700">
                  <a:solidFill>
                    <a:srgbClr val="A72A1E"/>
                  </a:solidFill>
                  <a:latin typeface="Roboto"/>
                  <a:ea typeface="Roboto"/>
                  <a:cs typeface="Roboto"/>
                  <a:sym typeface="Roboto"/>
                </a:endParaRPr>
              </a:p>
            </p:txBody>
          </p:sp>
          <p:sp>
            <p:nvSpPr>
              <p:cNvPr id="115" name="Google Shape;115;p22"/>
              <p:cNvSpPr txBox="1"/>
              <p:nvPr/>
            </p:nvSpPr>
            <p:spPr>
              <a:xfrm>
                <a:off x="571536" y="3117727"/>
                <a:ext cx="1755000" cy="737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 sz="1500">
                    <a:solidFill>
                      <a:srgbClr val="A72A1E"/>
                    </a:solidFill>
                    <a:latin typeface="Roboto"/>
                    <a:ea typeface="Roboto"/>
                    <a:cs typeface="Roboto"/>
                    <a:sym typeface="Roboto"/>
                  </a:rPr>
                  <a:t>What, when, where, why, how</a:t>
                </a:r>
                <a:endParaRPr sz="1500">
                  <a:solidFill>
                    <a:srgbClr val="A72A1E"/>
                  </a:solidFill>
                  <a:latin typeface="Roboto"/>
                  <a:ea typeface="Roboto"/>
                  <a:cs typeface="Roboto"/>
                  <a:sym typeface="Roboto"/>
                </a:endParaRPr>
              </a:p>
            </p:txBody>
          </p:sp>
        </p:grpSp>
        <p:grpSp>
          <p:nvGrpSpPr>
            <p:cNvPr id="116" name="Google Shape;116;p22"/>
            <p:cNvGrpSpPr/>
            <p:nvPr/>
          </p:nvGrpSpPr>
          <p:grpSpPr>
            <a:xfrm>
              <a:off x="2699423" y="1957150"/>
              <a:ext cx="1709103" cy="1897977"/>
              <a:chOff x="2699423" y="1957150"/>
              <a:chExt cx="1709103" cy="1897977"/>
            </a:xfrm>
          </p:grpSpPr>
          <p:sp>
            <p:nvSpPr>
              <p:cNvPr id="117" name="Google Shape;117;p22"/>
              <p:cNvSpPr/>
              <p:nvPr/>
            </p:nvSpPr>
            <p:spPr>
              <a:xfrm>
                <a:off x="3256823" y="1957150"/>
                <a:ext cx="594300" cy="594300"/>
              </a:xfrm>
              <a:prstGeom prst="ellipse">
                <a:avLst/>
              </a:prstGeom>
              <a:noFill/>
              <a:ln cap="flat" cmpd="sng" w="38100">
                <a:solidFill>
                  <a:srgbClr val="A72A1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2100"/>
              </a:p>
            </p:txBody>
          </p:sp>
          <p:sp>
            <p:nvSpPr>
              <p:cNvPr id="118" name="Google Shape;118;p22"/>
              <p:cNvSpPr txBox="1"/>
              <p:nvPr/>
            </p:nvSpPr>
            <p:spPr>
              <a:xfrm>
                <a:off x="2699425" y="2660925"/>
                <a:ext cx="1709100" cy="446400"/>
              </a:xfrm>
              <a:prstGeom prst="rect">
                <a:avLst/>
              </a:prstGeom>
              <a:noFill/>
              <a:ln>
                <a:noFill/>
              </a:ln>
            </p:spPr>
            <p:txBody>
              <a:bodyPr anchorCtr="0" anchor="b" bIns="91425" lIns="91425" spcFirstLastPara="1" rIns="91425" wrap="square" tIns="91425">
                <a:noAutofit/>
              </a:bodyPr>
              <a:lstStyle/>
              <a:p>
                <a:pPr indent="0" lvl="0" marL="0" rtl="0" algn="ctr">
                  <a:lnSpc>
                    <a:spcPct val="115000"/>
                  </a:lnSpc>
                  <a:spcBef>
                    <a:spcPts val="0"/>
                  </a:spcBef>
                  <a:spcAft>
                    <a:spcPts val="0"/>
                  </a:spcAft>
                  <a:buNone/>
                </a:pPr>
                <a:r>
                  <a:rPr b="1" lang="en" sz="1700">
                    <a:solidFill>
                      <a:srgbClr val="A72A1E"/>
                    </a:solidFill>
                    <a:latin typeface="Roboto"/>
                    <a:ea typeface="Roboto"/>
                    <a:cs typeface="Roboto"/>
                    <a:sym typeface="Roboto"/>
                  </a:rPr>
                  <a:t>Objectify</a:t>
                </a:r>
                <a:endParaRPr b="1" sz="1700">
                  <a:solidFill>
                    <a:srgbClr val="A72A1E"/>
                  </a:solidFill>
                  <a:latin typeface="Roboto"/>
                  <a:ea typeface="Roboto"/>
                  <a:cs typeface="Roboto"/>
                  <a:sym typeface="Roboto"/>
                </a:endParaRPr>
              </a:p>
            </p:txBody>
          </p:sp>
          <p:sp>
            <p:nvSpPr>
              <p:cNvPr id="119" name="Google Shape;119;p22"/>
              <p:cNvSpPr txBox="1"/>
              <p:nvPr/>
            </p:nvSpPr>
            <p:spPr>
              <a:xfrm>
                <a:off x="2699423" y="3117727"/>
                <a:ext cx="1709100" cy="737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500">
                    <a:solidFill>
                      <a:srgbClr val="A72A1E"/>
                    </a:solidFill>
                    <a:latin typeface="Roboto"/>
                    <a:ea typeface="Roboto"/>
                    <a:cs typeface="Roboto"/>
                    <a:sym typeface="Roboto"/>
                  </a:rPr>
                  <a:t>Concrete facts </a:t>
                </a:r>
                <a:endParaRPr sz="1500">
                  <a:solidFill>
                    <a:srgbClr val="A72A1E"/>
                  </a:solidFill>
                  <a:latin typeface="Roboto"/>
                  <a:ea typeface="Roboto"/>
                  <a:cs typeface="Roboto"/>
                  <a:sym typeface="Roboto"/>
                </a:endParaRPr>
              </a:p>
              <a:p>
                <a:pPr indent="0" lvl="0" marL="0" rtl="0" algn="ctr">
                  <a:lnSpc>
                    <a:spcPct val="115000"/>
                  </a:lnSpc>
                  <a:spcBef>
                    <a:spcPts val="1600"/>
                  </a:spcBef>
                  <a:spcAft>
                    <a:spcPts val="1600"/>
                  </a:spcAft>
                  <a:buNone/>
                </a:pPr>
                <a:r>
                  <a:rPr lang="en" sz="1500">
                    <a:solidFill>
                      <a:srgbClr val="A72A1E"/>
                    </a:solidFill>
                    <a:latin typeface="Roboto"/>
                    <a:ea typeface="Roboto"/>
                    <a:cs typeface="Roboto"/>
                    <a:sym typeface="Roboto"/>
                  </a:rPr>
                  <a:t>“</a:t>
                </a:r>
                <a:r>
                  <a:rPr b="1" lang="en" sz="1500">
                    <a:solidFill>
                      <a:srgbClr val="A72A1E"/>
                    </a:solidFill>
                    <a:latin typeface="Roboto"/>
                    <a:ea typeface="Roboto"/>
                    <a:cs typeface="Roboto"/>
                    <a:sym typeface="Roboto"/>
                  </a:rPr>
                  <a:t>show not tell</a:t>
                </a:r>
                <a:r>
                  <a:rPr lang="en" sz="1500">
                    <a:solidFill>
                      <a:srgbClr val="A72A1E"/>
                    </a:solidFill>
                    <a:latin typeface="Roboto"/>
                    <a:ea typeface="Roboto"/>
                    <a:cs typeface="Roboto"/>
                    <a:sym typeface="Roboto"/>
                  </a:rPr>
                  <a:t>”</a:t>
                </a:r>
                <a:endParaRPr sz="1500">
                  <a:solidFill>
                    <a:srgbClr val="A72A1E"/>
                  </a:solidFill>
                  <a:latin typeface="Roboto"/>
                  <a:ea typeface="Roboto"/>
                  <a:cs typeface="Roboto"/>
                  <a:sym typeface="Roboto"/>
                </a:endParaRPr>
              </a:p>
            </p:txBody>
          </p:sp>
          <p:sp>
            <p:nvSpPr>
              <p:cNvPr id="120" name="Google Shape;120;p22"/>
              <p:cNvSpPr txBox="1"/>
              <p:nvPr/>
            </p:nvSpPr>
            <p:spPr>
              <a:xfrm>
                <a:off x="3335573" y="2118324"/>
                <a:ext cx="436800" cy="321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500">
                    <a:solidFill>
                      <a:srgbClr val="A72A1E"/>
                    </a:solidFill>
                    <a:latin typeface="Roboto"/>
                    <a:ea typeface="Roboto"/>
                    <a:cs typeface="Roboto"/>
                    <a:sym typeface="Roboto"/>
                  </a:rPr>
                  <a:t>2nd</a:t>
                </a:r>
                <a:endParaRPr b="1" sz="1500">
                  <a:solidFill>
                    <a:srgbClr val="A72A1E"/>
                  </a:solidFill>
                  <a:latin typeface="Roboto"/>
                  <a:ea typeface="Roboto"/>
                  <a:cs typeface="Roboto"/>
                  <a:sym typeface="Roboto"/>
                </a:endParaRPr>
              </a:p>
            </p:txBody>
          </p:sp>
        </p:grpSp>
        <p:grpSp>
          <p:nvGrpSpPr>
            <p:cNvPr id="121" name="Google Shape;121;p22"/>
            <p:cNvGrpSpPr/>
            <p:nvPr/>
          </p:nvGrpSpPr>
          <p:grpSpPr>
            <a:xfrm>
              <a:off x="4781408" y="1957150"/>
              <a:ext cx="1709106" cy="1897975"/>
              <a:chOff x="4781408" y="1957150"/>
              <a:chExt cx="1709106" cy="1897975"/>
            </a:xfrm>
          </p:grpSpPr>
          <p:sp>
            <p:nvSpPr>
              <p:cNvPr id="122" name="Google Shape;122;p22"/>
              <p:cNvSpPr/>
              <p:nvPr/>
            </p:nvSpPr>
            <p:spPr>
              <a:xfrm>
                <a:off x="5338808" y="1957150"/>
                <a:ext cx="594300" cy="594300"/>
              </a:xfrm>
              <a:prstGeom prst="ellipse">
                <a:avLst/>
              </a:prstGeom>
              <a:noFill/>
              <a:ln cap="flat" cmpd="sng" w="38100">
                <a:solidFill>
                  <a:srgbClr val="85858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2100"/>
              </a:p>
            </p:txBody>
          </p:sp>
          <p:sp>
            <p:nvSpPr>
              <p:cNvPr id="123" name="Google Shape;123;p22"/>
              <p:cNvSpPr txBox="1"/>
              <p:nvPr/>
            </p:nvSpPr>
            <p:spPr>
              <a:xfrm>
                <a:off x="4781413" y="2660925"/>
                <a:ext cx="1709100" cy="446400"/>
              </a:xfrm>
              <a:prstGeom prst="rect">
                <a:avLst/>
              </a:prstGeom>
              <a:noFill/>
              <a:ln>
                <a:noFill/>
              </a:ln>
            </p:spPr>
            <p:txBody>
              <a:bodyPr anchorCtr="0" anchor="b" bIns="91425" lIns="91425" spcFirstLastPara="1" rIns="91425" wrap="square" tIns="91425">
                <a:noAutofit/>
              </a:bodyPr>
              <a:lstStyle/>
              <a:p>
                <a:pPr indent="0" lvl="0" marL="0" rtl="0" algn="ctr">
                  <a:lnSpc>
                    <a:spcPct val="115000"/>
                  </a:lnSpc>
                  <a:spcBef>
                    <a:spcPts val="0"/>
                  </a:spcBef>
                  <a:spcAft>
                    <a:spcPts val="0"/>
                  </a:spcAft>
                  <a:buNone/>
                </a:pPr>
                <a:r>
                  <a:rPr b="1" lang="en" sz="1700">
                    <a:solidFill>
                      <a:srgbClr val="858585"/>
                    </a:solidFill>
                    <a:latin typeface="Roboto"/>
                    <a:ea typeface="Roboto"/>
                    <a:cs typeface="Roboto"/>
                    <a:sym typeface="Roboto"/>
                  </a:rPr>
                  <a:t>Review</a:t>
                </a:r>
                <a:endParaRPr b="1" sz="1700">
                  <a:solidFill>
                    <a:srgbClr val="858585"/>
                  </a:solidFill>
                  <a:latin typeface="Roboto"/>
                  <a:ea typeface="Roboto"/>
                  <a:cs typeface="Roboto"/>
                  <a:sym typeface="Roboto"/>
                </a:endParaRPr>
              </a:p>
            </p:txBody>
          </p:sp>
          <p:sp>
            <p:nvSpPr>
              <p:cNvPr id="124" name="Google Shape;124;p22"/>
              <p:cNvSpPr txBox="1"/>
              <p:nvPr/>
            </p:nvSpPr>
            <p:spPr>
              <a:xfrm>
                <a:off x="4781408" y="3117725"/>
                <a:ext cx="1709100" cy="737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 sz="1500">
                    <a:solidFill>
                      <a:srgbClr val="858585"/>
                    </a:solidFill>
                    <a:latin typeface="Roboto"/>
                    <a:ea typeface="Roboto"/>
                    <a:cs typeface="Roboto"/>
                    <a:sym typeface="Roboto"/>
                  </a:rPr>
                  <a:t>Ensure that the events are completely and accurately represented. Correct grammar.</a:t>
                </a:r>
                <a:endParaRPr sz="1500">
                  <a:solidFill>
                    <a:srgbClr val="858585"/>
                  </a:solidFill>
                  <a:latin typeface="Roboto"/>
                  <a:ea typeface="Roboto"/>
                  <a:cs typeface="Roboto"/>
                  <a:sym typeface="Roboto"/>
                </a:endParaRPr>
              </a:p>
            </p:txBody>
          </p:sp>
          <p:sp>
            <p:nvSpPr>
              <p:cNvPr id="125" name="Google Shape;125;p22"/>
              <p:cNvSpPr txBox="1"/>
              <p:nvPr/>
            </p:nvSpPr>
            <p:spPr>
              <a:xfrm>
                <a:off x="5417558" y="2118324"/>
                <a:ext cx="436800" cy="321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500">
                    <a:solidFill>
                      <a:srgbClr val="858585"/>
                    </a:solidFill>
                    <a:latin typeface="Roboto"/>
                    <a:ea typeface="Roboto"/>
                    <a:cs typeface="Roboto"/>
                    <a:sym typeface="Roboto"/>
                  </a:rPr>
                  <a:t>3rd</a:t>
                </a:r>
                <a:endParaRPr b="1" sz="1500">
                  <a:solidFill>
                    <a:srgbClr val="858585"/>
                  </a:solidFill>
                  <a:latin typeface="Roboto"/>
                  <a:ea typeface="Roboto"/>
                  <a:cs typeface="Roboto"/>
                  <a:sym typeface="Roboto"/>
                </a:endParaRPr>
              </a:p>
            </p:txBody>
          </p:sp>
        </p:grpSp>
      </p:grpSp>
      <p:sp>
        <p:nvSpPr>
          <p:cNvPr id="126" name="Google Shape;126;p22"/>
          <p:cNvSpPr/>
          <p:nvPr/>
        </p:nvSpPr>
        <p:spPr>
          <a:xfrm>
            <a:off x="5788375" y="1742938"/>
            <a:ext cx="594300" cy="36900"/>
          </a:xfrm>
          <a:prstGeom prst="roundRect">
            <a:avLst>
              <a:gd fmla="val 50000" name="adj"/>
            </a:avLst>
          </a:prstGeom>
          <a:solidFill>
            <a:srgbClr val="85858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CP claim</a:t>
            </a:r>
            <a:endParaRPr/>
          </a:p>
        </p:txBody>
      </p:sp>
      <p:sp>
        <p:nvSpPr>
          <p:cNvPr id="132" name="Google Shape;132;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Discrimination by law enforcement - perceived mental illness</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u="sng">
                <a:solidFill>
                  <a:schemeClr val="hlink"/>
                </a:solidFill>
                <a:hlinkClick r:id="rId3"/>
              </a:rPr>
              <a:t>Police Report</a:t>
            </a:r>
            <a:endParaRPr/>
          </a:p>
          <a:p>
            <a:pPr indent="0" lvl="0" marL="0" rtl="0" algn="l">
              <a:spcBef>
                <a:spcPts val="1600"/>
              </a:spcBef>
              <a:spcAft>
                <a:spcPts val="1600"/>
              </a:spcAft>
              <a:buClr>
                <a:schemeClr val="dk1"/>
              </a:buClr>
              <a:buSzPts val="1100"/>
              <a:buFont typeface="Arial"/>
              <a:buNone/>
            </a:pPr>
            <a:r>
              <a:rPr lang="en" u="sng">
                <a:solidFill>
                  <a:schemeClr val="hlink"/>
                </a:solidFill>
                <a:hlinkClick r:id="rId4"/>
              </a:rPr>
              <a:t>Declaration Draft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Questions and Worktime</a:t>
            </a:r>
            <a:endParaRPr/>
          </a:p>
        </p:txBody>
      </p:sp>
      <p:sp>
        <p:nvSpPr>
          <p:cNvPr id="138" name="Google Shape;138;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ALL questions you have</a:t>
            </a:r>
            <a:endParaRPr/>
          </a:p>
          <a:p>
            <a:pPr indent="0" lvl="0" marL="0" rtl="0" algn="l">
              <a:spcBef>
                <a:spcPts val="1600"/>
              </a:spcBef>
              <a:spcAft>
                <a:spcPts val="0"/>
              </a:spcAft>
              <a:buNone/>
            </a:pPr>
            <a:r>
              <a:rPr lang="en"/>
              <a:t>Use an * before the questions that you would ask NOW, given where the status of the document</a:t>
            </a:r>
            <a:endParaRPr/>
          </a:p>
          <a:p>
            <a:pPr indent="0" lvl="0" marL="0" rtl="0" algn="l">
              <a:spcBef>
                <a:spcPts val="1600"/>
              </a:spcBef>
              <a:spcAft>
                <a:spcPts val="1600"/>
              </a:spcAft>
              <a:buNone/>
            </a:pPr>
            <a:r>
              <a:rPr lang="en"/>
              <a: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25"/>
          <p:cNvSpPr txBox="1"/>
          <p:nvPr/>
        </p:nvSpPr>
        <p:spPr>
          <a:xfrm>
            <a:off x="354125" y="1396075"/>
            <a:ext cx="78990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1200"/>
              </a:spcAft>
              <a:buNone/>
            </a:pPr>
            <a:r>
              <a:rPr b="1" lang="en" sz="1200">
                <a:solidFill>
                  <a:schemeClr val="dk1"/>
                </a:solidFill>
                <a:latin typeface="Times New Roman"/>
                <a:ea typeface="Times New Roman"/>
                <a:cs typeface="Times New Roman"/>
                <a:sym typeface="Times New Roman"/>
              </a:rPr>
              <a:t>My distant cousin in law, Edwin Robinson through marriage, is my neighbor. Edwin and I live directly across the street from one another. Whom I have had many disagreements with.  On May 16, 2020 he called the police and made false allegations.  Mr. Edwin Robinson reported “I was seen on a residential street with my four- year-old daughter, Raziah Phillips (born 03-03-2016), causing a disturbance at my address. He stated Raziah attempted to return me to our front yard and was pushed back into traffic by Cynthia.  Raziah was nearly hit by an oncoming vehicle.  Cynthia and Raziah were reportedly in an intersection for approximately an hour.  Vehicles swerved to avoid the two.”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Best practices</a:t>
            </a:r>
            <a:endParaRPr/>
          </a:p>
        </p:txBody>
      </p:sp>
      <p:sp>
        <p:nvSpPr>
          <p:cNvPr id="150" name="Google Shape;150;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Read all the paperwork first - usually more reliable and complete</a:t>
            </a:r>
            <a:endParaRPr/>
          </a:p>
          <a:p>
            <a:pPr indent="-342900" lvl="0" marL="457200" rtl="0" algn="l">
              <a:spcBef>
                <a:spcPts val="0"/>
              </a:spcBef>
              <a:spcAft>
                <a:spcPts val="0"/>
              </a:spcAft>
              <a:buSzPts val="1800"/>
              <a:buChar char="●"/>
            </a:pPr>
            <a:r>
              <a:rPr lang="en"/>
              <a:t>Take a step back - don’t get mired in the weeds</a:t>
            </a:r>
            <a:endParaRPr/>
          </a:p>
          <a:p>
            <a:pPr indent="-317500" lvl="1" marL="914400" rtl="0" algn="l">
              <a:spcBef>
                <a:spcPts val="0"/>
              </a:spcBef>
              <a:spcAft>
                <a:spcPts val="0"/>
              </a:spcAft>
              <a:buSzPts val="1400"/>
              <a:buChar char="○"/>
            </a:pPr>
            <a:r>
              <a:rPr lang="en"/>
              <a:t>Revisit what justice is for them and what they want to see happen to keep everyone on track and focused. First things, first.</a:t>
            </a:r>
            <a:endParaRPr/>
          </a:p>
          <a:p>
            <a:pPr indent="-342900" lvl="0" marL="457200" rtl="0" algn="l">
              <a:spcBef>
                <a:spcPts val="0"/>
              </a:spcBef>
              <a:spcAft>
                <a:spcPts val="0"/>
              </a:spcAft>
              <a:buSzPts val="1800"/>
              <a:buChar char="●"/>
            </a:pPr>
            <a:r>
              <a:rPr lang="en"/>
              <a:t>Restate your homework and theirs at the end of the call, ask them to tell you what their homework is</a:t>
            </a:r>
            <a:endParaRPr/>
          </a:p>
          <a:p>
            <a:pPr indent="-342900" lvl="0" marL="457200" rtl="0" algn="l">
              <a:spcBef>
                <a:spcPts val="0"/>
              </a:spcBef>
              <a:spcAft>
                <a:spcPts val="0"/>
              </a:spcAft>
              <a:buSzPts val="1800"/>
              <a:buChar char="●"/>
            </a:pPr>
            <a:r>
              <a:rPr lang="en"/>
              <a:t>Remind them that we can’t promise timelines, but we can tell them the effort and work they do will impact our ability to complete their evaluation to tell them if we are taking their case or not.   </a:t>
            </a:r>
            <a:endParaRPr/>
          </a:p>
          <a:p>
            <a:pPr indent="-342900" lvl="0" marL="457200" rtl="0" algn="l">
              <a:spcBef>
                <a:spcPts val="0"/>
              </a:spcBef>
              <a:spcAft>
                <a:spcPts val="0"/>
              </a:spcAft>
              <a:buSzPts val="1800"/>
              <a:buChar char="●"/>
            </a:pPr>
            <a:r>
              <a:rPr lang="en"/>
              <a:t>You know you have an attorney if you have signed a retainer with them. If you have not signed a retainer with MoGo, we are not your attorney.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Mission</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000">
                <a:solidFill>
                  <a:srgbClr val="202124"/>
                </a:solidFill>
              </a:rPr>
              <a:t>Community Advocates for Just and </a:t>
            </a:r>
            <a:r>
              <a:rPr b="1" lang="en" sz="2000">
                <a:solidFill>
                  <a:srgbClr val="B60000"/>
                </a:solidFill>
              </a:rPr>
              <a:t>Mo</a:t>
            </a:r>
            <a:r>
              <a:rPr b="1" lang="en" sz="2000">
                <a:solidFill>
                  <a:srgbClr val="202124"/>
                </a:solidFill>
              </a:rPr>
              <a:t>ral </a:t>
            </a:r>
            <a:r>
              <a:rPr b="1" lang="en" sz="2000">
                <a:solidFill>
                  <a:srgbClr val="B60000"/>
                </a:solidFill>
              </a:rPr>
              <a:t>Go</a:t>
            </a:r>
            <a:r>
              <a:rPr b="1" lang="en" sz="2000">
                <a:solidFill>
                  <a:srgbClr val="202124"/>
                </a:solidFill>
              </a:rPr>
              <a:t>vernance</a:t>
            </a:r>
            <a:r>
              <a:rPr lang="en" sz="2000"/>
              <a:t> (MoGo) promotes </a:t>
            </a:r>
            <a:r>
              <a:rPr lang="en" sz="2000"/>
              <a:t>good governance</a:t>
            </a:r>
            <a:r>
              <a:rPr lang="en" sz="2000"/>
              <a:t>. MoGo is committed to engaging in litigation and various forms of advocacy that will </a:t>
            </a:r>
            <a:r>
              <a:rPr b="1" lang="en" sz="2000"/>
              <a:t>make government more just and fully accountable to </a:t>
            </a:r>
            <a:r>
              <a:rPr b="1" i="1" lang="en" sz="2000"/>
              <a:t>all</a:t>
            </a:r>
            <a:r>
              <a:rPr b="1" lang="en" sz="2000"/>
              <a:t> people</a:t>
            </a:r>
            <a:r>
              <a:rPr lang="en" sz="2000"/>
              <a:t>, particularly those who have been marginalized from society. </a:t>
            </a:r>
            <a:endParaRPr sz="2000"/>
          </a:p>
          <a:p>
            <a:pPr indent="0" lvl="0" marL="0" rtl="0" algn="ctr">
              <a:spcBef>
                <a:spcPts val="1600"/>
              </a:spcBef>
              <a:spcAft>
                <a:spcPts val="0"/>
              </a:spcAft>
              <a:buClr>
                <a:schemeClr val="dk1"/>
              </a:buClr>
              <a:buSzPts val="1100"/>
              <a:buFont typeface="Arial"/>
              <a:buNone/>
            </a:pPr>
            <a:r>
              <a:t/>
            </a:r>
            <a:endParaRPr i="1" sz="23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does </a:t>
            </a:r>
            <a:r>
              <a:rPr b="1" lang="en">
                <a:solidFill>
                  <a:srgbClr val="B60000"/>
                </a:solidFill>
              </a:rPr>
              <a:t>MoGo</a:t>
            </a:r>
            <a:r>
              <a:rPr lang="en"/>
              <a:t> do?</a:t>
            </a:r>
            <a:endParaRPr/>
          </a:p>
        </p:txBody>
      </p:sp>
      <p:sp>
        <p:nvSpPr>
          <p:cNvPr id="68" name="Google Shape;68;p15"/>
          <p:cNvSpPr txBox="1"/>
          <p:nvPr>
            <p:ph idx="1" type="body"/>
          </p:nvPr>
        </p:nvSpPr>
        <p:spPr>
          <a:xfrm>
            <a:off x="311700" y="1152475"/>
            <a:ext cx="8520600" cy="38781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Char char="●"/>
            </a:pPr>
            <a:r>
              <a:rPr b="1" lang="en" sz="2100"/>
              <a:t>Community empowerment</a:t>
            </a:r>
            <a:endParaRPr b="1" sz="2100"/>
          </a:p>
          <a:p>
            <a:pPr indent="-361950" lvl="0" marL="457200" rtl="0" algn="l">
              <a:spcBef>
                <a:spcPts val="0"/>
              </a:spcBef>
              <a:spcAft>
                <a:spcPts val="0"/>
              </a:spcAft>
              <a:buSzPts val="2100"/>
              <a:buChar char="●"/>
            </a:pPr>
            <a:r>
              <a:rPr b="1" lang="en" sz="2100"/>
              <a:t>Advocacy</a:t>
            </a:r>
            <a:endParaRPr b="1" sz="2100"/>
          </a:p>
          <a:p>
            <a:pPr indent="-336550" lvl="1" marL="914400" rtl="0" algn="l">
              <a:spcBef>
                <a:spcPts val="0"/>
              </a:spcBef>
              <a:spcAft>
                <a:spcPts val="0"/>
              </a:spcAft>
              <a:buSzPts val="1700"/>
              <a:buChar char="○"/>
            </a:pPr>
            <a:r>
              <a:rPr lang="en" sz="1700"/>
              <a:t>Public Policy (local, state, and national levels)</a:t>
            </a:r>
            <a:endParaRPr sz="1700"/>
          </a:p>
          <a:p>
            <a:pPr indent="-304800" lvl="2" marL="1371600" rtl="0" algn="l">
              <a:spcBef>
                <a:spcPts val="0"/>
              </a:spcBef>
              <a:spcAft>
                <a:spcPts val="0"/>
              </a:spcAft>
              <a:buSzPts val="1200"/>
              <a:buFont typeface="Century Schoolbook"/>
              <a:buChar char="■"/>
            </a:pPr>
            <a:r>
              <a:rPr lang="en" sz="1200">
                <a:latin typeface="Century Schoolbook"/>
                <a:ea typeface="Century Schoolbook"/>
                <a:cs typeface="Century Schoolbook"/>
                <a:sym typeface="Century Schoolbook"/>
              </a:rPr>
              <a:t>Commission on Police Practices</a:t>
            </a:r>
            <a:endParaRPr sz="1200">
              <a:latin typeface="Century Schoolbook"/>
              <a:ea typeface="Century Schoolbook"/>
              <a:cs typeface="Century Schoolbook"/>
              <a:sym typeface="Century Schoolbook"/>
            </a:endParaRPr>
          </a:p>
          <a:p>
            <a:pPr indent="-304800" lvl="2" marL="1371600" rtl="0" algn="l">
              <a:spcBef>
                <a:spcPts val="0"/>
              </a:spcBef>
              <a:spcAft>
                <a:spcPts val="0"/>
              </a:spcAft>
              <a:buSzPts val="1200"/>
              <a:buFont typeface="Century Schoolbook"/>
              <a:buChar char="■"/>
            </a:pPr>
            <a:r>
              <a:rPr lang="en" sz="1200">
                <a:latin typeface="Century Schoolbook"/>
                <a:ea typeface="Century Schoolbook"/>
                <a:cs typeface="Century Schoolbook"/>
                <a:sym typeface="Century Schoolbook"/>
              </a:rPr>
              <a:t>S</a:t>
            </a:r>
            <a:r>
              <a:rPr lang="en" sz="1200">
                <a:latin typeface="Century Schoolbook"/>
                <a:ea typeface="Century Schoolbook"/>
                <a:cs typeface="Century Schoolbook"/>
                <a:sym typeface="Century Schoolbook"/>
              </a:rPr>
              <a:t>B 731 and SB 776; </a:t>
            </a:r>
            <a:r>
              <a:rPr lang="en" sz="1200">
                <a:latin typeface="Century Schoolbook"/>
                <a:ea typeface="Century Schoolbook"/>
                <a:cs typeface="Century Schoolbook"/>
                <a:sym typeface="Century Schoolbook"/>
              </a:rPr>
              <a:t>Moratorium on Use of Calgang Database</a:t>
            </a:r>
            <a:endParaRPr sz="1200">
              <a:latin typeface="Century Schoolbook"/>
              <a:ea typeface="Century Schoolbook"/>
              <a:cs typeface="Century Schoolbook"/>
              <a:sym typeface="Century Schoolbook"/>
            </a:endParaRPr>
          </a:p>
          <a:p>
            <a:pPr indent="-304800" lvl="2" marL="1371600" rtl="0" algn="l">
              <a:spcBef>
                <a:spcPts val="0"/>
              </a:spcBef>
              <a:spcAft>
                <a:spcPts val="0"/>
              </a:spcAft>
              <a:buSzPts val="1200"/>
              <a:buFont typeface="Century Schoolbook"/>
              <a:buChar char="■"/>
            </a:pPr>
            <a:r>
              <a:rPr lang="en" sz="1200">
                <a:latin typeface="Century Schoolbook"/>
                <a:ea typeface="Century Schoolbook"/>
                <a:cs typeface="Century Schoolbook"/>
                <a:sym typeface="Century Schoolbook"/>
              </a:rPr>
              <a:t>Federal Bill to end qualified immunity</a:t>
            </a:r>
            <a:endParaRPr sz="1200">
              <a:latin typeface="Century Schoolbook"/>
              <a:ea typeface="Century Schoolbook"/>
              <a:cs typeface="Century Schoolbook"/>
              <a:sym typeface="Century Schoolbook"/>
            </a:endParaRPr>
          </a:p>
          <a:p>
            <a:pPr indent="-336550" lvl="1" marL="914400" rtl="0" algn="l">
              <a:spcBef>
                <a:spcPts val="0"/>
              </a:spcBef>
              <a:spcAft>
                <a:spcPts val="0"/>
              </a:spcAft>
              <a:buSzPts val="1700"/>
              <a:buChar char="○"/>
            </a:pPr>
            <a:r>
              <a:rPr lang="en" sz="1700"/>
              <a:t>Coalition Work</a:t>
            </a:r>
            <a:endParaRPr sz="1700"/>
          </a:p>
          <a:p>
            <a:pPr indent="-336550" lvl="2" marL="1371600" rtl="0" algn="just">
              <a:spcBef>
                <a:spcPts val="0"/>
              </a:spcBef>
              <a:spcAft>
                <a:spcPts val="0"/>
              </a:spcAft>
              <a:buSzPts val="1700"/>
              <a:buChar char="■"/>
            </a:pPr>
            <a:r>
              <a:rPr lang="en" sz="1200">
                <a:solidFill>
                  <a:schemeClr val="dk1"/>
                </a:solidFill>
                <a:latin typeface="Century Schoolbook"/>
                <a:ea typeface="Century Schoolbook"/>
                <a:cs typeface="Century Schoolbook"/>
                <a:sym typeface="Century Schoolbook"/>
              </a:rPr>
              <a:t>Coalition for Police Accountability and Transparency (CPAT)</a:t>
            </a:r>
            <a:endParaRPr sz="1200">
              <a:solidFill>
                <a:schemeClr val="dk1"/>
              </a:solidFill>
              <a:latin typeface="Century Schoolbook"/>
              <a:ea typeface="Century Schoolbook"/>
              <a:cs typeface="Century Schoolbook"/>
              <a:sym typeface="Century Schoolbook"/>
            </a:endParaRPr>
          </a:p>
          <a:p>
            <a:pPr indent="-336550" lvl="2" marL="1371600" rtl="0" algn="just">
              <a:spcBef>
                <a:spcPts val="0"/>
              </a:spcBef>
              <a:spcAft>
                <a:spcPts val="0"/>
              </a:spcAft>
              <a:buSzPts val="1700"/>
              <a:buChar char="■"/>
            </a:pPr>
            <a:r>
              <a:rPr lang="en" sz="1200">
                <a:solidFill>
                  <a:schemeClr val="dk1"/>
                </a:solidFill>
                <a:latin typeface="Century Schoolbook"/>
                <a:ea typeface="Century Schoolbook"/>
                <a:cs typeface="Century Schoolbook"/>
                <a:sym typeface="Century Schoolbook"/>
              </a:rPr>
              <a:t>Transparent and Responsible Use of Surveillance Technology San Diego (TRUST SD) Coalition</a:t>
            </a:r>
            <a:endParaRPr sz="1700"/>
          </a:p>
          <a:p>
            <a:pPr indent="-336550" lvl="1" marL="914400" rtl="0" algn="l">
              <a:spcBef>
                <a:spcPts val="0"/>
              </a:spcBef>
              <a:spcAft>
                <a:spcPts val="0"/>
              </a:spcAft>
              <a:buSzPts val="1700"/>
              <a:buChar char="○"/>
            </a:pPr>
            <a:r>
              <a:rPr lang="en" sz="1700"/>
              <a:t>Collaboration with Government officials</a:t>
            </a:r>
            <a:endParaRPr sz="1700"/>
          </a:p>
          <a:p>
            <a:pPr indent="-304800" lvl="2" marL="1371600" rtl="0" algn="l">
              <a:spcBef>
                <a:spcPts val="0"/>
              </a:spcBef>
              <a:spcAft>
                <a:spcPts val="0"/>
              </a:spcAft>
              <a:buSzPts val="1200"/>
              <a:buFont typeface="Century Schoolbook"/>
              <a:buChar char="■"/>
            </a:pPr>
            <a:r>
              <a:rPr lang="en" sz="1200">
                <a:latin typeface="Century Schoolbook"/>
                <a:ea typeface="Century Schoolbook"/>
                <a:cs typeface="Century Schoolbook"/>
                <a:sym typeface="Century Schoolbook"/>
              </a:rPr>
              <a:t>SDPD and San Diego County Sheriff’s Department</a:t>
            </a:r>
            <a:endParaRPr sz="1200">
              <a:latin typeface="Century Schoolbook"/>
              <a:ea typeface="Century Schoolbook"/>
              <a:cs typeface="Century Schoolbook"/>
              <a:sym typeface="Century Schoolbook"/>
            </a:endParaRPr>
          </a:p>
          <a:p>
            <a:pPr indent="-304800" lvl="2" marL="1371600" rtl="0" algn="l">
              <a:spcBef>
                <a:spcPts val="0"/>
              </a:spcBef>
              <a:spcAft>
                <a:spcPts val="0"/>
              </a:spcAft>
              <a:buSzPts val="1200"/>
              <a:buFont typeface="Century Schoolbook"/>
              <a:buChar char="■"/>
            </a:pPr>
            <a:r>
              <a:rPr lang="en" sz="1200">
                <a:latin typeface="Century Schoolbook"/>
                <a:ea typeface="Century Schoolbook"/>
                <a:cs typeface="Century Schoolbook"/>
                <a:sym typeface="Century Schoolbook"/>
              </a:rPr>
              <a:t>County Board of Supervisors </a:t>
            </a:r>
            <a:endParaRPr sz="1700">
              <a:latin typeface="Century Schoolbook"/>
              <a:ea typeface="Century Schoolbook"/>
              <a:cs typeface="Century Schoolbook"/>
              <a:sym typeface="Century Schoolbook"/>
            </a:endParaRPr>
          </a:p>
          <a:p>
            <a:pPr indent="-361950" lvl="0" marL="457200" rtl="0" algn="l">
              <a:spcBef>
                <a:spcPts val="0"/>
              </a:spcBef>
              <a:spcAft>
                <a:spcPts val="0"/>
              </a:spcAft>
              <a:buSzPts val="2100"/>
              <a:buChar char="●"/>
            </a:pPr>
            <a:r>
              <a:rPr b="1" lang="en" sz="2100"/>
              <a:t>Impact Litigation</a:t>
            </a:r>
            <a:endParaRPr sz="1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Declarations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Declarations</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Sworn legal statement</a:t>
            </a:r>
            <a:r>
              <a:rPr lang="en"/>
              <a:t>, with the penalty of perjury</a:t>
            </a:r>
            <a:endParaRPr/>
          </a:p>
          <a:p>
            <a:pPr indent="-342900" lvl="0" marL="457200" rtl="0" algn="l">
              <a:spcBef>
                <a:spcPts val="0"/>
              </a:spcBef>
              <a:spcAft>
                <a:spcPts val="0"/>
              </a:spcAft>
              <a:buSzPts val="1800"/>
              <a:buChar char="●"/>
            </a:pPr>
            <a:r>
              <a:rPr b="1" lang="en"/>
              <a:t>Evidence in civil matters</a:t>
            </a:r>
            <a:r>
              <a:rPr lang="en"/>
              <a:t> vs evidence in criminal matters</a:t>
            </a:r>
            <a:endParaRPr/>
          </a:p>
          <a:p>
            <a:pPr indent="0" lvl="0" marL="0" rtl="0" algn="l">
              <a:spcBef>
                <a:spcPts val="1600"/>
              </a:spcBef>
              <a:spcAft>
                <a:spcPts val="0"/>
              </a:spcAft>
              <a:buNone/>
            </a:pPr>
            <a:r>
              <a:rPr b="1" lang="en">
                <a:solidFill>
                  <a:srgbClr val="B60000"/>
                </a:solidFill>
              </a:rPr>
              <a:t>How does it help MoGo:</a:t>
            </a:r>
            <a:endParaRPr b="1">
              <a:solidFill>
                <a:srgbClr val="B60000"/>
              </a:solidFill>
            </a:endParaRPr>
          </a:p>
          <a:p>
            <a:pPr indent="0" lvl="0" marL="0" rtl="0" algn="l">
              <a:spcBef>
                <a:spcPts val="1600"/>
              </a:spcBef>
              <a:spcAft>
                <a:spcPts val="0"/>
              </a:spcAft>
              <a:buNone/>
            </a:pPr>
            <a:r>
              <a:rPr lang="en"/>
              <a:t>Government agency/actor </a:t>
            </a:r>
            <a:r>
              <a:rPr lang="en" u="sng"/>
              <a:t>require claims</a:t>
            </a:r>
            <a:r>
              <a:rPr lang="en"/>
              <a:t> with city, county, state, and/or federal </a:t>
            </a:r>
            <a:r>
              <a:rPr lang="en" u="sng"/>
              <a:t>prior to taking legal action</a:t>
            </a:r>
            <a:r>
              <a:rPr lang="en"/>
              <a:t>. Declarations inform and are adapted for the statement required in a claim and future civil litigation.</a:t>
            </a:r>
            <a:endParaRPr/>
          </a:p>
          <a:p>
            <a:pPr indent="0" lvl="0" marL="0" rtl="0" algn="l">
              <a:spcBef>
                <a:spcPts val="1600"/>
              </a:spcBef>
              <a:spcAft>
                <a:spcPts val="1600"/>
              </a:spcAft>
              <a:buNone/>
            </a:pPr>
            <a:r>
              <a:rPr b="1" lang="en"/>
              <a:t>Expedites legal team’s ability to issue spot and identify violations, follow-up needed, legal research needed, etc.</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Common errors: </a:t>
            </a:r>
            <a:r>
              <a:rPr i="1" lang="en"/>
              <a:t>Show Not Tell</a:t>
            </a:r>
            <a:r>
              <a:rPr lang="en"/>
              <a:t>	</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Legal conclusions/terms </a:t>
            </a:r>
            <a:endParaRPr/>
          </a:p>
          <a:p>
            <a:pPr indent="-342900" lvl="0" marL="914400" rtl="0" algn="l">
              <a:spcBef>
                <a:spcPts val="0"/>
              </a:spcBef>
              <a:spcAft>
                <a:spcPts val="0"/>
              </a:spcAft>
              <a:buSzPts val="1800"/>
              <a:buChar char="●"/>
            </a:pPr>
            <a:r>
              <a:rPr lang="en"/>
              <a:t>Assault</a:t>
            </a:r>
            <a:endParaRPr/>
          </a:p>
          <a:p>
            <a:pPr indent="-342900" lvl="0" marL="914400" rtl="0" algn="l">
              <a:spcBef>
                <a:spcPts val="0"/>
              </a:spcBef>
              <a:spcAft>
                <a:spcPts val="0"/>
              </a:spcAft>
              <a:buSzPts val="1800"/>
              <a:buChar char="●"/>
            </a:pPr>
            <a:r>
              <a:rPr lang="en"/>
              <a:t>Harass</a:t>
            </a:r>
            <a:endParaRPr/>
          </a:p>
          <a:p>
            <a:pPr indent="-342900" lvl="0" marL="914400" rtl="0" algn="l">
              <a:spcBef>
                <a:spcPts val="0"/>
              </a:spcBef>
              <a:spcAft>
                <a:spcPts val="0"/>
              </a:spcAft>
              <a:buSzPts val="1800"/>
              <a:buChar char="●"/>
            </a:pPr>
            <a:r>
              <a:rPr lang="en"/>
              <a:t>Discrimination/prejudice</a:t>
            </a:r>
            <a:endParaRPr/>
          </a:p>
          <a:p>
            <a:pPr indent="0" lvl="0" marL="914400" rtl="0" algn="l">
              <a:spcBef>
                <a:spcPts val="1600"/>
              </a:spcBef>
              <a:spcAft>
                <a:spcPts val="0"/>
              </a:spcAft>
              <a:buNone/>
            </a:pPr>
            <a:r>
              <a:t/>
            </a:r>
            <a:endParaRPr/>
          </a:p>
          <a:p>
            <a:pPr indent="-342900" lvl="0" marL="457200" rtl="0" algn="l">
              <a:spcBef>
                <a:spcPts val="1600"/>
              </a:spcBef>
              <a:spcAft>
                <a:spcPts val="0"/>
              </a:spcAft>
              <a:buSzPts val="1800"/>
              <a:buChar char="●"/>
            </a:pPr>
            <a:r>
              <a:rPr lang="en"/>
              <a:t>Subjective language</a:t>
            </a:r>
            <a:endParaRPr/>
          </a:p>
          <a:p>
            <a:pPr indent="-342900" lvl="0" marL="914400" rtl="0" algn="l">
              <a:spcBef>
                <a:spcPts val="0"/>
              </a:spcBef>
              <a:spcAft>
                <a:spcPts val="0"/>
              </a:spcAft>
              <a:buSzPts val="1800"/>
              <a:buChar char="●"/>
            </a:pPr>
            <a:r>
              <a:rPr lang="en"/>
              <a:t>“Edwin is very territorial”</a:t>
            </a:r>
            <a:endParaRPr/>
          </a:p>
          <a:p>
            <a:pPr indent="-342900" lvl="0" marL="914400" rtl="0" algn="l">
              <a:spcBef>
                <a:spcPts val="0"/>
              </a:spcBef>
              <a:spcAft>
                <a:spcPts val="0"/>
              </a:spcAft>
              <a:buSzPts val="1800"/>
              <a:buChar char="●"/>
            </a:pPr>
            <a:r>
              <a:rPr lang="en"/>
              <a:t>“They were very aggressive with me”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the start of a declaration, what questions do you have?</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t/>
            </a:r>
            <a:endParaRPr>
              <a:solidFill>
                <a:srgbClr val="000000"/>
              </a:solidFill>
              <a:latin typeface="Arial"/>
              <a:ea typeface="Arial"/>
              <a:cs typeface="Arial"/>
              <a:sym typeface="Arial"/>
            </a:endParaRPr>
          </a:p>
          <a:p>
            <a:pPr indent="0" lvl="0" marL="0" rtl="0" algn="l">
              <a:spcBef>
                <a:spcPts val="1200"/>
              </a:spcBef>
              <a:spcAft>
                <a:spcPts val="1200"/>
              </a:spcAft>
              <a:buClr>
                <a:schemeClr val="dk1"/>
              </a:buClr>
              <a:buSzPts val="1100"/>
              <a:buFont typeface="Arial"/>
              <a:buNone/>
            </a:pPr>
            <a:r>
              <a:rPr lang="en">
                <a:solidFill>
                  <a:srgbClr val="000000"/>
                </a:solidFill>
                <a:latin typeface="Arial"/>
                <a:ea typeface="Arial"/>
                <a:cs typeface="Arial"/>
                <a:sym typeface="Arial"/>
              </a:rPr>
              <a:t>“I parked at around 8:15pm, and got to the protest at 8:20pm. I had just gotten off my shift with the Census Bureau, and I got a quick bite at Del Taco before trying to figure out where to park close by to the protest. I wasn’t there for more than a few minutes when police were attempting to chase people with their riot batons. A person ran past me, and the cop tried to chase him, but then refocused on me, held the club up to swing, and then hesitated when I put out an open palm to try to stop the baton if he swung. He then backed up and back into formation. That was the first time that I helped keep people safe as a non violent protester that evening.”</a:t>
            </a:r>
            <a:br>
              <a:rPr lang="en" sz="1100">
                <a:solidFill>
                  <a:srgbClr val="00796B"/>
                </a:solidFill>
                <a:latin typeface="Arial"/>
                <a:ea typeface="Arial"/>
                <a:cs typeface="Arial"/>
                <a:sym typeface="Arial"/>
              </a:rPr>
            </a:b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Common errors: Lacks context	 </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Where: cross streets, cardinal directions,</a:t>
            </a:r>
            <a:endParaRPr/>
          </a:p>
          <a:p>
            <a:pPr indent="0" lvl="0" marL="0" rtl="0" algn="l">
              <a:spcBef>
                <a:spcPts val="1600"/>
              </a:spcBef>
              <a:spcAft>
                <a:spcPts val="0"/>
              </a:spcAft>
              <a:buNone/>
            </a:pPr>
            <a:r>
              <a:rPr lang="en"/>
              <a:t>What:</a:t>
            </a:r>
            <a:endParaRPr/>
          </a:p>
          <a:p>
            <a:pPr indent="0" lvl="0" marL="0" rtl="0" algn="l">
              <a:spcBef>
                <a:spcPts val="1600"/>
              </a:spcBef>
              <a:spcAft>
                <a:spcPts val="0"/>
              </a:spcAft>
              <a:buNone/>
            </a:pPr>
            <a:r>
              <a:rPr lang="en"/>
              <a:t>Who: first and last name/badge # or description</a:t>
            </a:r>
            <a:endParaRPr/>
          </a:p>
          <a:p>
            <a:pPr indent="0" lvl="0" marL="0" rtl="0" algn="l">
              <a:spcBef>
                <a:spcPts val="1600"/>
              </a:spcBef>
              <a:spcAft>
                <a:spcPts val="0"/>
              </a:spcAft>
              <a:buNone/>
            </a:pPr>
            <a:r>
              <a:rPr lang="en"/>
              <a:t>When:  dates, time - approximate, if needed</a:t>
            </a:r>
            <a:endParaRPr/>
          </a:p>
          <a:p>
            <a:pPr indent="0" lvl="0" marL="0" rtl="0" algn="l">
              <a:spcBef>
                <a:spcPts val="1600"/>
              </a:spcBef>
              <a:spcAft>
                <a:spcPts val="0"/>
              </a:spcAft>
              <a:buNone/>
            </a:pPr>
            <a:r>
              <a:rPr lang="en"/>
              <a:t>Why: </a:t>
            </a:r>
            <a:endParaRPr/>
          </a:p>
          <a:p>
            <a:pPr indent="0" lvl="0" marL="0" rtl="0" algn="l">
              <a:spcBef>
                <a:spcPts val="1600"/>
              </a:spcBef>
              <a:spcAft>
                <a:spcPts val="1600"/>
              </a:spcAft>
              <a:buNone/>
            </a:pPr>
            <a:r>
              <a:rPr lang="en"/>
              <a:t>How: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Common error: Order is unstrategic</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Provide context prior to or when it is relevant, not after</a:t>
            </a:r>
            <a:endParaRPr/>
          </a:p>
          <a:p>
            <a:pPr indent="0" lvl="0" marL="0" rtl="0" algn="l">
              <a:spcBef>
                <a:spcPts val="1600"/>
              </a:spcBef>
              <a:spcAft>
                <a:spcPts val="0"/>
              </a:spcAft>
              <a:buNone/>
            </a:pPr>
            <a:r>
              <a:rPr lang="en"/>
              <a:t>If C is claiming that she experienced discrimination in an encounter, then all the data that backs that moment of discrimination should be included in that same numbered fact. </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